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6" r:id="rId4"/>
    <p:sldId id="258" r:id="rId5"/>
    <p:sldId id="275" r:id="rId6"/>
    <p:sldId id="277" r:id="rId7"/>
    <p:sldId id="259" r:id="rId8"/>
    <p:sldId id="278" r:id="rId9"/>
    <p:sldId id="279" r:id="rId10"/>
    <p:sldId id="280" r:id="rId11"/>
    <p:sldId id="281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6" autoAdjust="0"/>
    <p:restoredTop sz="94660"/>
  </p:normalViewPr>
  <p:slideViewPr>
    <p:cSldViewPr snapToGrid="0">
      <p:cViewPr varScale="1">
        <p:scale>
          <a:sx n="47" d="100"/>
          <a:sy n="47" d="100"/>
        </p:scale>
        <p:origin x="-102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174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449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0142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0641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1885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3991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1571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825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406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5048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83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Блок-схема: документ 6"/>
          <p:cNvSpPr/>
          <p:nvPr userDrawn="1"/>
        </p:nvSpPr>
        <p:spPr>
          <a:xfrm rot="10800000" flipH="1">
            <a:off x="197893" y="109182"/>
            <a:ext cx="8748214" cy="6612294"/>
          </a:xfrm>
          <a:prstGeom prst="flowChartDocument">
            <a:avLst/>
          </a:prstGeom>
          <a:solidFill>
            <a:schemeClr val="accent2">
              <a:lumMod val="20000"/>
              <a:lumOff val="80000"/>
              <a:alpha val="81000"/>
            </a:schemeClr>
          </a:solidFill>
          <a:ln w="53975" cmpd="dbl"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 flipH="1">
            <a:off x="5716696" y="109181"/>
            <a:ext cx="3229410" cy="23260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0" y="4848278"/>
            <a:ext cx="1948281" cy="1962893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303C5-BDC6-41F0-A9EB-E22C98099D54}" type="datetimeFigureOut">
              <a:rPr lang="ru-RU" smtClean="0"/>
              <a:pPr/>
              <a:t>17.05.2023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04FEC-CC4A-4E57-B0DD-9F28D2D675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471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438912" y="3602038"/>
            <a:ext cx="8421624" cy="2460434"/>
          </a:xfrm>
        </p:spPr>
        <p:txBody>
          <a:bodyPr>
            <a:normAutofit fontScale="92500" lnSpcReduction="10000"/>
          </a:bodyPr>
          <a:lstStyle/>
          <a:p>
            <a:r>
              <a:rPr lang="ru-RU" sz="3000" b="1" dirty="0" smtClean="0"/>
              <a:t>Задачи федеральной образовательной программы  (ФОП)</a:t>
            </a:r>
          </a:p>
          <a:p>
            <a:r>
              <a:rPr lang="ru-RU" sz="3000" b="1" dirty="0" smtClean="0"/>
              <a:t>Задачи программы воспитания </a:t>
            </a:r>
          </a:p>
          <a:p>
            <a:endParaRPr lang="ru-RU" sz="2000" dirty="0" smtClean="0"/>
          </a:p>
          <a:p>
            <a:r>
              <a:rPr lang="ru-RU" sz="2000" dirty="0" smtClean="0"/>
              <a:t>МБДОУ </a:t>
            </a:r>
            <a:r>
              <a:rPr lang="ru-RU" sz="2000" dirty="0" err="1" smtClean="0"/>
              <a:t>Ирбинский</a:t>
            </a:r>
            <a:r>
              <a:rPr lang="ru-RU" sz="2000" dirty="0" smtClean="0"/>
              <a:t> д/с №2 «Теремок» </a:t>
            </a:r>
          </a:p>
          <a:p>
            <a:r>
              <a:rPr lang="ru-RU" sz="2000" dirty="0" smtClean="0"/>
              <a:t>Руководитель площадки Ефремова И.А.</a:t>
            </a:r>
          </a:p>
          <a:p>
            <a:endParaRPr lang="ru-RU" sz="2000" dirty="0"/>
          </a:p>
        </p:txBody>
      </p:sp>
      <p:sp>
        <p:nvSpPr>
          <p:cNvPr id="10" name="AutoShape 4" descr="D:\Users\User\Desktop\i (2).webp"/>
          <p:cNvSpPr>
            <a:spLocks noGrp="1" noChangeAspect="1" noChangeArrowheads="1"/>
          </p:cNvSpPr>
          <p:nvPr>
            <p:ph type="ctrTitle"/>
          </p:nvPr>
        </p:nvSpPr>
        <p:spPr bwMode="auto">
          <a:xfrm>
            <a:off x="1261872" y="1691640"/>
            <a:ext cx="6739128" cy="1234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u-RU" sz="2700" dirty="0" smtClean="0"/>
              <a:t>Районная площадка «Ступени мастерства»</a:t>
            </a:r>
            <a:br>
              <a:rPr lang="ru-RU" sz="2700" dirty="0" smtClean="0"/>
            </a:br>
            <a:r>
              <a:rPr lang="ru-RU" sz="4000" dirty="0" smtClean="0"/>
              <a:t>Развитие творческого потенциала </a:t>
            </a:r>
            <a:r>
              <a:rPr lang="ru-RU" sz="4000" dirty="0" smtClean="0"/>
              <a:t>дошкольника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3600" dirty="0" smtClean="0"/>
              <a:t>Сотрудничество с родителями.</a:t>
            </a:r>
            <a:r>
              <a:rPr lang="ru-RU" sz="3600" dirty="0" smtClean="0"/>
              <a:t> </a:t>
            </a:r>
            <a:endParaRPr lang="ru-RU" sz="3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176" y="256032"/>
            <a:ext cx="2442601" cy="136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6135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. </a:t>
            </a:r>
            <a:r>
              <a:rPr lang="ru-RU" sz="4000" dirty="0"/>
              <a:t>Общие задачи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воспитания </a:t>
            </a:r>
            <a:r>
              <a:rPr lang="ru-RU" sz="4000" dirty="0"/>
              <a:t>в ДОО: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802" y="1648619"/>
            <a:ext cx="8137398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оздание </a:t>
            </a:r>
            <a:r>
              <a:rPr lang="ru-RU" dirty="0"/>
              <a:t>условий для выявления, развития и реализации творческого потенциала каждого ребенка с учетом его индивидуальности, поддержка его готовности к творческой самореализации и сотворчеству с другими людьми (детьми и взрослыми).</a:t>
            </a:r>
          </a:p>
          <a:p>
            <a:pPr marL="0" indent="0">
              <a:buNone/>
            </a:pPr>
            <a:r>
              <a:rPr lang="ru-RU" dirty="0"/>
              <a:t>Целевые ориентиры (Эстетическое направление. Культура и красота)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Проявляющий </a:t>
            </a:r>
            <a:r>
              <a:rPr lang="ru-RU" dirty="0"/>
              <a:t>эмоциональную отзывчивость на красоту в окружающем мире и искусстве. Способный к творческой деятельности (изобразительной, декоративно-оформительской, музыкальной, </a:t>
            </a:r>
            <a:r>
              <a:rPr lang="ru-RU" dirty="0" err="1"/>
              <a:t>словесноречевой</a:t>
            </a:r>
            <a:r>
              <a:rPr lang="ru-RU" dirty="0"/>
              <a:t>, театрализованной и другое).</a:t>
            </a:r>
            <a:endParaRPr lang="ru-RU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8650" y="36396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950720" cy="1088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27854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этапе завершения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Способный воспринимать и чувствовать прекрасное в быту, природе, поступках, искусстве.</a:t>
            </a:r>
          </a:p>
          <a:p>
            <a:r>
              <a:rPr lang="ru-RU" dirty="0"/>
              <a:t>Стремящийся к отображению прекрасного в продуктивных видах деятельности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1399" y="5495544"/>
            <a:ext cx="2442601" cy="136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78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104901"/>
            <a:ext cx="7453312" cy="26669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176" y="256032"/>
            <a:ext cx="2442601" cy="1362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23888" y="438150"/>
            <a:ext cx="7886700" cy="1066799"/>
          </a:xfrm>
        </p:spPr>
        <p:txBody>
          <a:bodyPr>
            <a:noAutofit/>
          </a:bodyPr>
          <a:lstStyle/>
          <a:p>
            <a:r>
              <a:rPr lang="ru-RU" sz="2200" dirty="0" smtClean="0">
                <a:solidFill>
                  <a:srgbClr val="C00000"/>
                </a:solidFill>
              </a:rPr>
              <a:t>ДОШКОЛЬНЫЙ ВОЗРАСТ –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ФУНДАМЕНТ </a:t>
            </a:r>
            <a:br>
              <a:rPr lang="ru-RU" sz="2200" dirty="0" smtClean="0">
                <a:solidFill>
                  <a:srgbClr val="C00000"/>
                </a:solidFill>
              </a:rPr>
            </a:br>
            <a:r>
              <a:rPr lang="ru-RU" sz="2200" dirty="0" smtClean="0">
                <a:solidFill>
                  <a:srgbClr val="C00000"/>
                </a:solidFill>
              </a:rPr>
              <a:t>ТВОРЧЕСКОГО ПОТЕНЦИАЛА</a:t>
            </a:r>
            <a:endParaRPr lang="ru-RU" sz="2200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23888" y="1581151"/>
            <a:ext cx="8291512" cy="417195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i="1" dirty="0" smtClean="0"/>
              <a:t>Обществу нужны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личности инициативные,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способные нестандартно мыслить,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готовые к активности творческого характера,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создающие </a:t>
            </a:r>
            <a:r>
              <a:rPr lang="ru-RU" dirty="0" err="1" smtClean="0"/>
              <a:t>креативные</a:t>
            </a:r>
            <a:r>
              <a:rPr lang="ru-RU" dirty="0" smtClean="0"/>
              <a:t>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 smtClean="0"/>
              <a:t>продукты своей деятельности.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Организация взаимодействия с семьей – работа, не имеющая готовых технологий и рецептов. Её успех определяется интуицией, инициативой и терпением педагога, его умением стать профессиональным помощником в семье.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b="1" dirty="0" smtClean="0"/>
              <a:t> </a:t>
            </a:r>
            <a:endParaRPr lang="ru-RU" b="1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1816" y="5234432"/>
            <a:ext cx="2442601" cy="1362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527682"/>
          </a:xfrm>
        </p:spPr>
        <p:txBody>
          <a:bodyPr/>
          <a:lstStyle/>
          <a:p>
            <a:r>
              <a:rPr lang="ru-RU" dirty="0" smtClean="0"/>
              <a:t>Целевые ориентиры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4 года </a:t>
            </a:r>
          </a:p>
          <a:p>
            <a:r>
              <a:rPr lang="ru-RU" dirty="0"/>
              <a:t>ребенок способен создавать простые образы в рисовании и аппликации, строить простую композицию с использованием нескольких цветов, создавать несложные формы из глины и теста, видоизменять их и украшать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Задачи </a:t>
            </a:r>
          </a:p>
          <a:p>
            <a:endParaRPr lang="ru-RU" dirty="0"/>
          </a:p>
          <a:p>
            <a:r>
              <a:rPr lang="ru-RU" dirty="0" smtClean="0"/>
              <a:t>Переводить </a:t>
            </a:r>
            <a:r>
              <a:rPr lang="ru-RU" dirty="0"/>
              <a:t>детей от рисования-подражания к самостоятельному творчеству;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1496" y="5193792"/>
            <a:ext cx="2442601" cy="1362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424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		задачи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5 лет </a:t>
            </a:r>
            <a:r>
              <a:rPr lang="ru-RU" dirty="0"/>
              <a:t>ребенок использует накопленный художественно-творческой опыт в самостоятельной деятельности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smtClean="0"/>
              <a:t>создает </a:t>
            </a:r>
            <a:r>
              <a:rPr lang="ru-RU" dirty="0"/>
              <a:t>изображения и постройки в соответствии с темой, используя разнообразные материалы, владеет техническими и изобразительными умениями;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поощрять детей воплощать в художественной форме свои представления, переживания, чувства, мысли; поддерживать личностное творческое начало в процессе восприятия прекрасного и собственной изобразительной деятельности;</a:t>
            </a:r>
          </a:p>
          <a:p>
            <a:r>
              <a:rPr lang="ru-RU" dirty="0"/>
              <a:t>развивать художественно-творческие способности у детей в различных видах изобразительной деятельности;</a:t>
            </a:r>
          </a:p>
          <a:p>
            <a:r>
              <a:rPr lang="ru-RU" dirty="0"/>
              <a:t>создавать условия для самостоятельного художественного творчества детей; воспитывать у детей желание проявлять дружелюбие при оценке работ других детей;</a:t>
            </a:r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52640" y="5632912"/>
            <a:ext cx="1691777" cy="9436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ориентиры</a:t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		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920239"/>
            <a:ext cx="3886200" cy="455371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/>
              <a:t>6 лет </a:t>
            </a:r>
          </a:p>
          <a:p>
            <a:r>
              <a:rPr lang="ru-RU" dirty="0" smtClean="0"/>
              <a:t>ребенок </a:t>
            </a:r>
            <a:r>
              <a:rPr lang="ru-RU" dirty="0"/>
              <a:t>самостоятельно определяет замысел рисунка, аппликации, лепки, постройки, создает образы и композиционные изображения, интегрируя освоенные техники и средства выразительности, использует разнообразные материалы;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поддерживать личностные проявления детей в процессе освоения искусства и собственной творческой деятельности: самостоятельность, инициативность, индивидуальность, творчество.</a:t>
            </a:r>
          </a:p>
          <a:p>
            <a:r>
              <a:rPr lang="ru-RU" dirty="0"/>
              <a:t>совершенствовать у детей изобразительные навыки и умения, формировать художественно-творческие способности;</a:t>
            </a:r>
          </a:p>
          <a:p>
            <a:r>
              <a:rPr lang="ru-RU" dirty="0" smtClean="0"/>
              <a:t>поддерживать </a:t>
            </a:r>
            <a:r>
              <a:rPr lang="ru-RU" dirty="0"/>
              <a:t>у детей стремление самостоятельно сочетать знакомые техники, помогать осваивать новые, по собственной инициативе объединять разные способы изображения;</a:t>
            </a:r>
          </a:p>
          <a:p>
            <a:r>
              <a:rPr lang="ru-RU" dirty="0"/>
              <a:t>поощрять детей воплощать в художественной форме свои представления, переживания, чувства, мысли; поддерживать личностное творческое начало;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32320" y="5607758"/>
            <a:ext cx="1767840" cy="986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1716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этапе завершения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581912"/>
            <a:ext cx="3886200" cy="4828031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ребенок владеет умениями, навыками и средствами художественной выразительности в различных видах деятельности и искусства; использует различные технические приемы в свободной художественной деятельности;</a:t>
            </a:r>
          </a:p>
          <a:p>
            <a:r>
              <a:rPr lang="ru-RU" dirty="0"/>
              <a:t>ребенок участвует в создании индивидуальных и коллективных творческих работ, тематических композиций к праздничным утренникам и развлечениям, художественных проектах;</a:t>
            </a:r>
          </a:p>
          <a:p>
            <a:r>
              <a:rPr lang="ru-RU" dirty="0"/>
              <a:t>ребенок самостоятельно выбирает технику и выразительные средства для наиболее точной передачи образа и своего замысла, способен создавать сложные объекты и композиции, преобразовывать и использовать с учетом игровой ситуации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490472"/>
            <a:ext cx="3886200" cy="501091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воспитывать самостоятельность; активно и творчески применять ранее усвоенные способы изображения в рисовании, лепке и аппликации, используя выразительные средства;</a:t>
            </a:r>
          </a:p>
          <a:p>
            <a:r>
              <a:rPr lang="ru-RU" dirty="0"/>
              <a:t>создавать условия для свободного, самостоятельного, разнопланового экспериментирования с художественными материалами;</a:t>
            </a:r>
          </a:p>
          <a:p>
            <a:r>
              <a:rPr lang="ru-RU" dirty="0"/>
              <a:t>поощрять стремление детей сделать свое произведение красивым, содержательным, выразительным;</a:t>
            </a:r>
          </a:p>
          <a:p>
            <a:r>
              <a:rPr lang="ru-RU" dirty="0"/>
              <a:t>поощрять стремление детей делать самостоятельный выбор, помогать другому, уважать и понимать потребности другого человека, бережно относиться к продуктам его труда;</a:t>
            </a:r>
          </a:p>
          <a:p>
            <a:r>
              <a:rPr lang="ru-RU" dirty="0"/>
              <a:t>развивать художественно-творческие способности детей в изобразительной деятельности;</a:t>
            </a:r>
          </a:p>
          <a:p>
            <a:r>
              <a:rPr lang="ru-RU" dirty="0"/>
              <a:t>продолжать развивать у детей коллективное творчество;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463040" cy="81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96772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804672"/>
            <a:ext cx="7886700" cy="886017"/>
          </a:xfrm>
        </p:spPr>
        <p:txBody>
          <a:bodyPr>
            <a:noAutofit/>
          </a:bodyPr>
          <a:lstStyle/>
          <a:p>
            <a:r>
              <a:rPr lang="ru-RU" sz="3200" b="1" dirty="0"/>
              <a:t>Особенности взаимодействия педагогического коллектива с семьями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/>
          </a:p>
          <a:p>
            <a:pPr marL="514350" indent="-51435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 smtClean="0"/>
              <a:t>Главные цели: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 smtClean="0"/>
              <a:t>обеспечение </a:t>
            </a:r>
            <a:r>
              <a:rPr lang="ru-RU" dirty="0"/>
              <a:t>психолого-педагогической поддержки семьи и повышение компетентности </a:t>
            </a:r>
            <a:r>
              <a:rPr lang="ru-RU" dirty="0" smtClean="0"/>
              <a:t>родителей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/>
              <a:t>обеспечение единства подходов к воспитанию и обучению </a:t>
            </a:r>
            <a:r>
              <a:rPr lang="ru-RU" dirty="0" smtClean="0"/>
              <a:t>детей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ru-RU" dirty="0"/>
              <a:t>вовлечение родителей (законных представителей) в образовательный процесс.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1399" y="5495544"/>
            <a:ext cx="2442601" cy="1362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Совместная образовательная </a:t>
            </a:r>
            <a:r>
              <a:rPr lang="ru-RU" sz="3600" dirty="0" smtClean="0"/>
              <a:t>деятельность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/>
              <a:t>педагогов и родителей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сотрудничество в реализации некоторых образовательных </a:t>
            </a:r>
            <a:r>
              <a:rPr lang="ru-RU" dirty="0" smtClean="0"/>
              <a:t>задач</a:t>
            </a:r>
          </a:p>
          <a:p>
            <a:r>
              <a:rPr lang="ru-RU" dirty="0" smtClean="0"/>
              <a:t>организация </a:t>
            </a:r>
            <a:r>
              <a:rPr lang="ru-RU" dirty="0"/>
              <a:t>РППС и образовательных </a:t>
            </a:r>
            <a:r>
              <a:rPr lang="ru-RU" dirty="0" smtClean="0"/>
              <a:t>мероприятий</a:t>
            </a:r>
          </a:p>
          <a:p>
            <a:r>
              <a:rPr lang="ru-RU" dirty="0" smtClean="0"/>
              <a:t>поддержка </a:t>
            </a:r>
            <a:r>
              <a:rPr lang="ru-RU" dirty="0"/>
              <a:t>образовательных инициатив </a:t>
            </a:r>
            <a:r>
              <a:rPr lang="ru-RU" dirty="0" smtClean="0"/>
              <a:t>родителей</a:t>
            </a:r>
          </a:p>
          <a:p>
            <a:r>
              <a:rPr lang="ru-RU" dirty="0"/>
              <a:t>разработку и реализацию образовательных проектов ДОО совместно с семьей.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66560" y="5679236"/>
            <a:ext cx="2113280" cy="117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0393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П</a:t>
            </a:r>
            <a:r>
              <a:rPr lang="ru-RU" sz="3600" dirty="0" smtClean="0"/>
              <a:t>росветительское </a:t>
            </a:r>
            <a:r>
              <a:rPr lang="ru-RU" sz="3600" dirty="0"/>
              <a:t>и консультационное </a:t>
            </a:r>
            <a:r>
              <a:rPr lang="ru-RU" sz="3600" dirty="0" smtClean="0"/>
              <a:t>направления сотрудничества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информационные проспекты, стенды, ширмы, папки-передвижки для родителей (законных представителей); журналы и газеты, издаваемые ДОО для родителей (законных представителей), педагогические библиотеки для родителей (законных представителей); сайты ДОО и социальные группы в сети Интернет; </a:t>
            </a:r>
            <a:r>
              <a:rPr lang="ru-RU" dirty="0" err="1"/>
              <a:t>медиарепортажи</a:t>
            </a:r>
            <a:r>
              <a:rPr lang="ru-RU" dirty="0"/>
              <a:t> и интервью; фотографии, выставки детских работ, совместных работ родителей (законных представителей) и детей.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74560" y="5678112"/>
            <a:ext cx="1605280" cy="89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466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Другая 1">
      <a:majorFont>
        <a:latin typeface="Century"/>
        <a:ea typeface=""/>
        <a:cs typeface=""/>
      </a:majorFont>
      <a:minorFont>
        <a:latin typeface="Century Schoolbook"/>
        <a:ea typeface=""/>
        <a:cs typeface=""/>
      </a:minorFont>
    </a:fontScheme>
    <a:fmtScheme name="Густая тень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668</TotalTime>
  <Words>726</Words>
  <Application>Microsoft Office PowerPoint</Application>
  <PresentationFormat>Экран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Районная площадка «Ступени мастерства» Развитие творческого потенциала дошкольника Сотрудничество с родителями. </vt:lpstr>
      <vt:lpstr>ДОШКОЛЬНЫЙ ВОЗРАСТ – ФУНДАМЕНТ  ТВОРЧЕСКОГО ПОТЕНЦИАЛА</vt:lpstr>
      <vt:lpstr>Целевые ориентиры </vt:lpstr>
      <vt:lpstr>Целевые ориентиры      задачи</vt:lpstr>
      <vt:lpstr>Целевые ориентиры      задачи </vt:lpstr>
      <vt:lpstr>На этапе завершения </vt:lpstr>
      <vt:lpstr>Особенности взаимодействия педагогического коллектива с семьями  </vt:lpstr>
      <vt:lpstr>Совместная образовательная деятельность  педагогов и родителей</vt:lpstr>
      <vt:lpstr>Просветительское и консультационное направления сотрудничества </vt:lpstr>
      <vt:lpstr>. Общие задачи  воспитания в ДОО: </vt:lpstr>
      <vt:lpstr>На этапе завершения 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Артём Кулаков</dc:creator>
  <cp:lastModifiedBy>админ</cp:lastModifiedBy>
  <cp:revision>110</cp:revision>
  <dcterms:created xsi:type="dcterms:W3CDTF">2014-07-01T15:50:02Z</dcterms:created>
  <dcterms:modified xsi:type="dcterms:W3CDTF">2023-05-17T06:06:30Z</dcterms:modified>
</cp:coreProperties>
</file>